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BFAFF-D571-3E49-B424-52EFD3DCEF4F}" type="datetimeFigureOut">
              <a:rPr lang="de-DE" smtClean="0"/>
              <a:t>22.11.21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BED8D-7A05-9145-8942-F9E51CDE72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888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019B6-39BA-FB44-9F49-0CA3200A11DB}" type="datetimeFigureOut">
              <a:rPr lang="de-DE" smtClean="0"/>
              <a:t>22.11.21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7A45-54FC-A843-AD85-068C61CA2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73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37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AB99C-2F67-4A0E-81F4-3F32C45FE083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801A-A31E-814C-9CA7-94F1110D5CE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11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6455-57D1-824A-A27D-2B3656BF6F89}" type="datetime1">
              <a:rPr lang="de-DE" smtClean="0"/>
              <a:t>22.11.21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7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465D-CE3B-BF4B-98E7-319713760760}" type="datetime1">
              <a:rPr lang="de-DE" smtClean="0"/>
              <a:t>22.11.21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93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6298-CD0F-4D4A-AA74-497E061F2929}" type="datetime1">
              <a:rPr lang="de-DE" smtClean="0"/>
              <a:t>22.11.21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700216"/>
            <a:ext cx="8229600" cy="442595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0" y="6481774"/>
            <a:ext cx="647700" cy="376238"/>
          </a:xfrm>
        </p:spPr>
        <p:txBody>
          <a:bodyPr/>
          <a:lstStyle>
            <a:lvl1pPr>
              <a:defRPr/>
            </a:lvl1pPr>
          </a:lstStyle>
          <a:p>
            <a:fld id="{2C356E52-0479-5341-8A3B-48E0C8878DA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1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890D-EC1F-894F-A305-507B1380B188}" type="datetime1">
              <a:rPr lang="de-DE" smtClean="0"/>
              <a:t>22.11.21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40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6195-74BC-D143-8274-952106D03525}" type="datetime1">
              <a:rPr lang="de-DE" smtClean="0"/>
              <a:t>22.11.21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83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0B15-79AB-9A43-B655-706512AA5B72}" type="datetime1">
              <a:rPr lang="de-DE" smtClean="0"/>
              <a:t>22.11.21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48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0BC4-D3C8-6640-B646-62C4D8314421}" type="datetime1">
              <a:rPr lang="de-DE" smtClean="0"/>
              <a:t>22.11.21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39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59B1-C3B9-3E4F-A0F8-3D50C2F5B324}" type="datetime1">
              <a:rPr lang="de-DE" smtClean="0"/>
              <a:t>22.11.21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07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61DA-B1D6-0945-B6C8-C28A853B7C8C}" type="datetime1">
              <a:rPr lang="de-DE" smtClean="0"/>
              <a:t>22.11.21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56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5E22-3259-2340-97C5-5655CD819BFC}" type="datetime1">
              <a:rPr lang="de-DE" smtClean="0"/>
              <a:t>22.11.21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01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801-435A-B441-BF32-7ED3815755EE}" type="datetime1">
              <a:rPr lang="de-DE" smtClean="0"/>
              <a:t>22.11.21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2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8889-42FF-CF4E-98DA-8AC24FF6C4F7}" type="datetime1">
              <a:rPr lang="de-DE" smtClean="0"/>
              <a:t>22.11.21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Kösters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E8F3-DD3D-4545-914C-A4937F4E8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8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gif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kreth@whg.ms.de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undine.koesters@whg.ms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8348" y="422327"/>
            <a:ext cx="1080768" cy="148819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48882" y="422326"/>
            <a:ext cx="7716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endParaRPr lang="de-DE" sz="4000" b="1" dirty="0" smtClean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9" name="Bild 8" descr="NRW_Europaschule_Farbe_35_x_26_m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184189"/>
            <a:ext cx="1000539" cy="5939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Bild 9" descr="MINT-EC-SCHULE_Logo_Mitgli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2" y="6184189"/>
            <a:ext cx="960505" cy="5939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6101570" y="5814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434" y="6184190"/>
            <a:ext cx="1320711" cy="601032"/>
          </a:xfrm>
          <a:prstGeom prst="rect">
            <a:avLst/>
          </a:prstGeom>
        </p:spPr>
      </p:pic>
      <p:pic>
        <p:nvPicPr>
          <p:cNvPr id="12" name="Bild 2" descr="mexlab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65" y="6184189"/>
            <a:ext cx="1231208" cy="60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 descr="9925tek_75804575a1aaac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4" y="6184189"/>
            <a:ext cx="1067509" cy="593954"/>
          </a:xfrm>
          <a:prstGeom prst="rect">
            <a:avLst/>
          </a:prstGeom>
        </p:spPr>
      </p:pic>
      <p:pic>
        <p:nvPicPr>
          <p:cNvPr id="5" name="Bild 4" descr="logo_sep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87" y="6184189"/>
            <a:ext cx="1247913" cy="5939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5355" y="0"/>
            <a:ext cx="8033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0000FF"/>
                </a:solidFill>
                <a:cs typeface="Calibri"/>
              </a:rPr>
              <a:t>Das </a:t>
            </a:r>
            <a:r>
              <a:rPr lang="de-DE" sz="4400" b="1" dirty="0" err="1">
                <a:solidFill>
                  <a:srgbClr val="0000FF"/>
                </a:solidFill>
                <a:cs typeface="Calibri"/>
              </a:rPr>
              <a:t>Forder</a:t>
            </a:r>
            <a:r>
              <a:rPr lang="de-DE" sz="4400" b="1" dirty="0">
                <a:solidFill>
                  <a:srgbClr val="0000FF"/>
                </a:solidFill>
                <a:cs typeface="Calibri"/>
              </a:rPr>
              <a:t>-Förder-Projekt am WHG</a:t>
            </a:r>
            <a:endParaRPr lang="de-DE" sz="4400" dirty="0"/>
          </a:p>
        </p:txBody>
      </p:sp>
      <p:pic>
        <p:nvPicPr>
          <p:cNvPr id="19" name="Inhaltsplatzhalter 9"/>
          <p:cNvPicPr>
            <a:picLocks noChangeAspect="1"/>
          </p:cNvPicPr>
          <p:nvPr/>
        </p:nvPicPr>
        <p:blipFill>
          <a:blip r:embed="rId10"/>
          <a:srcRect l="2713" r="2713"/>
          <a:stretch>
            <a:fillRect/>
          </a:stretch>
        </p:blipFill>
        <p:spPr>
          <a:xfrm>
            <a:off x="457200" y="2432468"/>
            <a:ext cx="3785894" cy="2294141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548882" y="1910524"/>
            <a:ext cx="3493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Interessen entfalten</a:t>
            </a:r>
          </a:p>
        </p:txBody>
      </p:sp>
      <p:pic>
        <p:nvPicPr>
          <p:cNvPr id="21" name="Inhaltsplatzhalter 12"/>
          <p:cNvPicPr>
            <a:picLocks noChangeAspect="1"/>
          </p:cNvPicPr>
          <p:nvPr/>
        </p:nvPicPr>
        <p:blipFill>
          <a:blip r:embed="rId11"/>
          <a:srcRect l="5675" r="5675"/>
          <a:stretch>
            <a:fillRect/>
          </a:stretch>
        </p:blipFill>
        <p:spPr>
          <a:xfrm>
            <a:off x="4759325" y="2432468"/>
            <a:ext cx="3779838" cy="2294141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4892261" y="1910522"/>
            <a:ext cx="2816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Potenziale stärken</a:t>
            </a:r>
          </a:p>
        </p:txBody>
      </p:sp>
    </p:spTree>
    <p:extLst>
      <p:ext uri="{BB962C8B-B14F-4D97-AF65-F5344CB8AC3E}">
        <p14:creationId xmlns:p14="http://schemas.microsoft.com/office/powerpoint/2010/main" val="4177953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Grundidee des FFP   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25694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de-DE" sz="2400" b="1" dirty="0" smtClean="0"/>
              <a:t>Ziel ist es</a:t>
            </a:r>
            <a:r>
              <a:rPr lang="de-DE" sz="2400" dirty="0" smtClean="0"/>
              <a:t>, Begabungen herauszufordern, Interessen zu entdecken und zu entfalten</a:t>
            </a:r>
          </a:p>
          <a:p>
            <a:r>
              <a:rPr lang="de-DE" sz="2400" dirty="0" smtClean="0"/>
              <a:t>Außerhalb des Regelunterrichts arbeiten und forschen </a:t>
            </a:r>
            <a:r>
              <a:rPr lang="de-DE" sz="2400" dirty="0"/>
              <a:t>die </a:t>
            </a:r>
            <a:r>
              <a:rPr lang="de-DE" sz="2400" dirty="0" err="1"/>
              <a:t>SuS</a:t>
            </a:r>
            <a:r>
              <a:rPr lang="de-DE" sz="2400" dirty="0"/>
              <a:t> </a:t>
            </a:r>
            <a:r>
              <a:rPr lang="de-DE" sz="2400" b="1" dirty="0" smtClean="0"/>
              <a:t>an einem selbstgewählten Thema</a:t>
            </a:r>
          </a:p>
          <a:p>
            <a:r>
              <a:rPr lang="de-DE" sz="2400" dirty="0" smtClean="0"/>
              <a:t>Dabei wenden sie Strategien des </a:t>
            </a:r>
            <a:r>
              <a:rPr lang="de-DE" sz="2400" b="1" dirty="0" smtClean="0"/>
              <a:t>selbstgesteuerten Lernens </a:t>
            </a:r>
            <a:r>
              <a:rPr lang="de-DE" sz="2400" dirty="0" smtClean="0"/>
              <a:t>an, wie Informationssuche und Verarbeitung, Leistungsmotivation, Zeit-management ...</a:t>
            </a:r>
          </a:p>
          <a:p>
            <a:r>
              <a:rPr lang="de-DE" sz="2400" b="1" dirty="0" smtClean="0"/>
              <a:t>Motivation und Lernfreude </a:t>
            </a:r>
            <a:r>
              <a:rPr lang="de-DE" sz="2400" dirty="0" smtClean="0"/>
              <a:t>durch Eigenständigkeit, Erfolgs-erlebnisse  und die Bedeutsamkeit des Themas  stehen im Zentrum dieses Projekts </a:t>
            </a:r>
          </a:p>
          <a:p>
            <a:r>
              <a:rPr lang="de-DE" sz="2200" dirty="0">
                <a:latin typeface="Arial" charset="0"/>
              </a:rPr>
              <a:t>Schüler-Lehrer/Mentoren-</a:t>
            </a:r>
            <a:r>
              <a:rPr lang="de-DE" sz="2200" b="1" dirty="0">
                <a:latin typeface="Arial" charset="0"/>
              </a:rPr>
              <a:t>Beziehung</a:t>
            </a:r>
            <a:r>
              <a:rPr lang="de-DE" sz="2200" dirty="0">
                <a:latin typeface="Arial" charset="0"/>
              </a:rPr>
              <a:t> </a:t>
            </a:r>
            <a:endParaRPr lang="de-DE" sz="2200" dirty="0" smtClean="0"/>
          </a:p>
          <a:p>
            <a:r>
              <a:rPr lang="de-DE" sz="2400" dirty="0" smtClean="0"/>
              <a:t>Ihre </a:t>
            </a:r>
            <a:r>
              <a:rPr lang="de-DE" sz="2400" b="1" dirty="0" smtClean="0"/>
              <a:t>Ergebnisse</a:t>
            </a:r>
            <a:r>
              <a:rPr lang="de-DE" sz="2400" dirty="0" smtClean="0"/>
              <a:t> stellen die </a:t>
            </a:r>
            <a:r>
              <a:rPr lang="de-DE" sz="2400" dirty="0" err="1" smtClean="0"/>
              <a:t>SuS</a:t>
            </a:r>
            <a:r>
              <a:rPr lang="de-DE" sz="2400" dirty="0" smtClean="0"/>
              <a:t>  vor den Sommerferien in verschiedenen Präsentationsformen vor</a:t>
            </a:r>
          </a:p>
          <a:p>
            <a:endParaRPr lang="de-DE" dirty="0" smtClean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17074"/>
            <a:ext cx="913363" cy="83986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64" y="556977"/>
            <a:ext cx="831530" cy="699965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1645" y="5869704"/>
            <a:ext cx="683582" cy="75694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Kösters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25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74" name="Group 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0166546"/>
              </p:ext>
            </p:extLst>
          </p:nvPr>
        </p:nvGraphicFramePr>
        <p:xfrm>
          <a:off x="344398" y="441239"/>
          <a:ext cx="8310424" cy="3009000"/>
        </p:xfrm>
        <a:graphic>
          <a:graphicData uri="http://schemas.openxmlformats.org/drawingml/2006/table">
            <a:tbl>
              <a:tblPr/>
              <a:tblGrid>
                <a:gridCol w="4155212">
                  <a:extLst>
                    <a:ext uri="{9D8B030D-6E8A-4147-A177-3AD203B41FA5}"/>
                  </a:extLst>
                </a:gridCol>
                <a:gridCol w="4155212"/>
              </a:tblGrid>
              <a:tr h="1110319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Varianten des </a:t>
                      </a:r>
                      <a:r>
                        <a:rPr lang="de-DE" sz="2400" b="1" dirty="0" err="1" smtClean="0"/>
                        <a:t>Forder</a:t>
                      </a:r>
                      <a:r>
                        <a:rPr lang="de-DE" sz="2400" b="1" dirty="0" smtClean="0"/>
                        <a:t>-Förder-Projekts</a:t>
                      </a:r>
                    </a:p>
                    <a:p>
                      <a:pPr algn="ctr"/>
                      <a:r>
                        <a:rPr lang="de-DE" sz="2400" dirty="0" smtClean="0"/>
                        <a:t>im 2. Schulhalbjahr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036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                               Förderung besonders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begabter Kinder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443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                                   Verlassen des Regelunterrichts</a:t>
                      </a: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769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                                         Wöchentliche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Doppelstunde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78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Klasse 5-6 &gt; FFP-D 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Klasse 7-9 &gt; FFP-A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2812" name="Textfeld 1"/>
          <p:cNvSpPr txBox="1">
            <a:spLocks noChangeArrowheads="1"/>
          </p:cNvSpPr>
          <p:nvPr/>
        </p:nvSpPr>
        <p:spPr bwMode="auto">
          <a:xfrm>
            <a:off x="3408363" y="6462713"/>
            <a:ext cx="176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Calibri" pitchFamily="34" charset="0"/>
              </a:rPr>
              <a:t>         Kösters </a:t>
            </a:r>
            <a:r>
              <a:rPr lang="de-DE" sz="1400" dirty="0" smtClean="0">
                <a:latin typeface="Calibri" pitchFamily="34" charset="0"/>
              </a:rPr>
              <a:t>2020</a:t>
            </a:r>
            <a:endParaRPr lang="de-DE" sz="1400" dirty="0"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8882" y="3712844"/>
            <a:ext cx="85844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latin typeface="Arial" charset="0"/>
              </a:rPr>
              <a:t>Begleitet und unterstützt von Studierende </a:t>
            </a:r>
            <a:r>
              <a:rPr lang="de-DE" dirty="0">
                <a:latin typeface="Arial" charset="0"/>
              </a:rPr>
              <a:t>der WWU aus dem Seminar von </a:t>
            </a:r>
            <a:endParaRPr lang="de-DE" dirty="0" smtClean="0">
              <a:latin typeface="Arial" charset="0"/>
            </a:endParaRPr>
          </a:p>
          <a:p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latin typeface="Arial" charset="0"/>
              </a:rPr>
              <a:t>    Prof</a:t>
            </a:r>
            <a:r>
              <a:rPr lang="de-DE" dirty="0">
                <a:latin typeface="Arial" charset="0"/>
              </a:rPr>
              <a:t>. </a:t>
            </a:r>
            <a:r>
              <a:rPr lang="de-DE" dirty="0" smtClean="0">
                <a:latin typeface="Arial" charset="0"/>
              </a:rPr>
              <a:t>Fischer der WWU Münster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 charset="0"/>
              </a:rPr>
              <a:t>Computerplatz </a:t>
            </a:r>
            <a:r>
              <a:rPr lang="de-DE" dirty="0">
                <a:latin typeface="Arial" charset="0"/>
              </a:rPr>
              <a:t>für jeden </a:t>
            </a:r>
            <a:r>
              <a:rPr lang="de-DE" dirty="0" smtClean="0">
                <a:latin typeface="Arial" charset="0"/>
              </a:rPr>
              <a:t>Teilnehmer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 charset="0"/>
              </a:rPr>
              <a:t>Klassen-Paten informieren Schüler und Schülerinnen beim Nachholen des </a:t>
            </a:r>
          </a:p>
          <a:p>
            <a:r>
              <a:rPr lang="de-DE" dirty="0">
                <a:latin typeface="Arial" charset="0"/>
              </a:rPr>
              <a:t> </a:t>
            </a:r>
            <a:r>
              <a:rPr lang="de-DE" dirty="0" smtClean="0">
                <a:latin typeface="Arial" charset="0"/>
              </a:rPr>
              <a:t>    versäumten Unterrichts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"/>
                <a:cs typeface="Arial"/>
              </a:rPr>
              <a:t>Es ist </a:t>
            </a:r>
            <a:r>
              <a:rPr lang="de-DE" dirty="0">
                <a:latin typeface="Arial"/>
                <a:cs typeface="Arial"/>
              </a:rPr>
              <a:t>sowohl eine Begleitung im Präsenz-als auch im </a:t>
            </a:r>
            <a:r>
              <a:rPr lang="de-DE" dirty="0" smtClean="0">
                <a:latin typeface="Arial"/>
                <a:cs typeface="Arial"/>
              </a:rPr>
              <a:t>Distanzunterricht möglich, </a:t>
            </a:r>
          </a:p>
          <a:p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smtClean="0">
                <a:latin typeface="Arial"/>
                <a:cs typeface="Arial"/>
              </a:rPr>
              <a:t>    auch durch Unterstützung </a:t>
            </a:r>
            <a:r>
              <a:rPr lang="de-DE" dirty="0">
                <a:latin typeface="Arial"/>
                <a:cs typeface="Arial"/>
              </a:rPr>
              <a:t>(Lernvideos, Methodenhilfen etc.) des ICBF </a:t>
            </a: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5609" y="5668838"/>
            <a:ext cx="829618" cy="95780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8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150"/>
          </a:xfrm>
        </p:spPr>
        <p:txBody>
          <a:bodyPr/>
          <a:lstStyle/>
          <a:p>
            <a:r>
              <a:rPr lang="de-DE" b="1" dirty="0" smtClean="0">
                <a:solidFill>
                  <a:srgbClr val="3366FF"/>
                </a:solidFill>
                <a:latin typeface="Arial" charset="0"/>
              </a:rPr>
              <a:t>FFP</a:t>
            </a:r>
            <a:r>
              <a:rPr lang="de-DE" dirty="0" smtClean="0">
                <a:solidFill>
                  <a:srgbClr val="3366FF"/>
                </a:solidFill>
                <a:latin typeface="Arial" charset="0"/>
              </a:rPr>
              <a:t>	Kompetenzen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Kösters 2020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94349"/>
              </p:ext>
            </p:extLst>
          </p:nvPr>
        </p:nvGraphicFramePr>
        <p:xfrm>
          <a:off x="285750" y="1455738"/>
          <a:ext cx="8588375" cy="4756785"/>
        </p:xfrm>
        <a:graphic>
          <a:graphicData uri="http://schemas.openxmlformats.org/drawingml/2006/table">
            <a:tbl>
              <a:tblPr/>
              <a:tblGrid>
                <a:gridCol w="2862263"/>
                <a:gridCol w="2863850"/>
                <a:gridCol w="286226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Medienkompetenz 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Lernkompetenz/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Strategien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Persönlichkeit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Mindmaping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Lesemethodik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Selbstregulation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 &amp; Open Office-Writer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Schreibstrategien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Zeitmanagement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Power-Point -Präsentation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Präsentations-strategien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Setzen und Aus-werten von eigenen Zielen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Internetrecherche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Kommunikation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Lerntagebuch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0628" y="5733620"/>
            <a:ext cx="829618" cy="95780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36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4"/>
          <p:cNvSpPr>
            <a:spLocks noChangeArrowheads="1"/>
          </p:cNvSpPr>
          <p:nvPr/>
        </p:nvSpPr>
        <p:spPr bwMode="auto">
          <a:xfrm>
            <a:off x="539751" y="710283"/>
            <a:ext cx="8064500" cy="537018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6499" name="AutoShape 5"/>
          <p:cNvSpPr>
            <a:spLocks noChangeArrowheads="1"/>
          </p:cNvSpPr>
          <p:nvPr/>
        </p:nvSpPr>
        <p:spPr bwMode="auto">
          <a:xfrm>
            <a:off x="4572000" y="2493963"/>
            <a:ext cx="1295400" cy="325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6500" name="AutoShape 6"/>
          <p:cNvSpPr>
            <a:spLocks noChangeArrowheads="1"/>
          </p:cNvSpPr>
          <p:nvPr/>
        </p:nvSpPr>
        <p:spPr bwMode="auto">
          <a:xfrm>
            <a:off x="5867400" y="2493963"/>
            <a:ext cx="1295400" cy="325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612776" y="866655"/>
            <a:ext cx="7920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3200" b="1" dirty="0" err="1">
                <a:solidFill>
                  <a:srgbClr val="3366FF"/>
                </a:solidFill>
              </a:rPr>
              <a:t>Forder</a:t>
            </a:r>
            <a:r>
              <a:rPr lang="de-DE" sz="3200" b="1" dirty="0">
                <a:solidFill>
                  <a:srgbClr val="3366FF"/>
                </a:solidFill>
              </a:rPr>
              <a:t>-Förder-</a:t>
            </a:r>
            <a:r>
              <a:rPr lang="de-DE" sz="3200" b="1" dirty="0" smtClean="0">
                <a:solidFill>
                  <a:srgbClr val="3366FF"/>
                </a:solidFill>
              </a:rPr>
              <a:t>Projekt</a:t>
            </a:r>
          </a:p>
          <a:p>
            <a:pPr algn="ctr"/>
            <a:r>
              <a:rPr lang="de-DE" sz="3200" b="1" dirty="0" smtClean="0">
                <a:solidFill>
                  <a:srgbClr val="3366FF"/>
                </a:solidFill>
              </a:rPr>
              <a:t>Aufbau</a:t>
            </a:r>
            <a:endParaRPr lang="de-DE" sz="3200" b="1" dirty="0">
              <a:solidFill>
                <a:srgbClr val="3366FF"/>
              </a:solidFill>
            </a:endParaRPr>
          </a:p>
        </p:txBody>
      </p:sp>
      <p:sp>
        <p:nvSpPr>
          <p:cNvPr id="106502" name="AutoShape 8"/>
          <p:cNvSpPr>
            <a:spLocks noChangeArrowheads="1"/>
          </p:cNvSpPr>
          <p:nvPr/>
        </p:nvSpPr>
        <p:spPr bwMode="auto">
          <a:xfrm>
            <a:off x="7164388" y="2493963"/>
            <a:ext cx="1295400" cy="325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3" name="AutoShape 9"/>
          <p:cNvSpPr>
            <a:spLocks noChangeArrowheads="1"/>
          </p:cNvSpPr>
          <p:nvPr/>
        </p:nvSpPr>
        <p:spPr bwMode="auto">
          <a:xfrm>
            <a:off x="6470650" y="5076825"/>
            <a:ext cx="1990725" cy="609600"/>
          </a:xfrm>
          <a:prstGeom prst="rightArrow">
            <a:avLst>
              <a:gd name="adj1" fmla="val 50000"/>
              <a:gd name="adj2" fmla="val 81641"/>
            </a:avLst>
          </a:prstGeom>
          <a:solidFill>
            <a:srgbClr val="336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6505" name="AutoShape 11"/>
          <p:cNvSpPr>
            <a:spLocks noChangeArrowheads="1"/>
          </p:cNvSpPr>
          <p:nvPr/>
        </p:nvSpPr>
        <p:spPr bwMode="auto">
          <a:xfrm>
            <a:off x="684213" y="2493963"/>
            <a:ext cx="1295400" cy="32670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6" name="AutoShape 12"/>
          <p:cNvSpPr>
            <a:spLocks noChangeArrowheads="1"/>
          </p:cNvSpPr>
          <p:nvPr/>
        </p:nvSpPr>
        <p:spPr bwMode="auto">
          <a:xfrm>
            <a:off x="1979613" y="2493963"/>
            <a:ext cx="1295400" cy="32670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7" name="AutoShape 13"/>
          <p:cNvSpPr>
            <a:spLocks noChangeArrowheads="1"/>
          </p:cNvSpPr>
          <p:nvPr/>
        </p:nvSpPr>
        <p:spPr bwMode="auto">
          <a:xfrm>
            <a:off x="3276600" y="2493963"/>
            <a:ext cx="1295400" cy="32670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8" name="Text Box 14"/>
          <p:cNvSpPr txBox="1">
            <a:spLocks noChangeArrowheads="1"/>
          </p:cNvSpPr>
          <p:nvPr/>
        </p:nvSpPr>
        <p:spPr bwMode="auto">
          <a:xfrm>
            <a:off x="1906588" y="2709863"/>
            <a:ext cx="1512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/>
              <a:t>Phase II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/>
              <a:t>Themen-                   wahl</a:t>
            </a:r>
          </a:p>
          <a:p>
            <a:pPr algn="ctr" eaLnBrk="1" hangingPunct="1">
              <a:spcBef>
                <a:spcPct val="50000"/>
              </a:spcBef>
            </a:pPr>
            <a:endParaRPr lang="en-GB" sz="1600"/>
          </a:p>
        </p:txBody>
      </p:sp>
      <p:sp>
        <p:nvSpPr>
          <p:cNvPr id="106509" name="Text Box 15"/>
          <p:cNvSpPr txBox="1">
            <a:spLocks noChangeArrowheads="1"/>
          </p:cNvSpPr>
          <p:nvPr/>
        </p:nvSpPr>
        <p:spPr bwMode="auto">
          <a:xfrm>
            <a:off x="611188" y="2709863"/>
            <a:ext cx="14398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/>
              <a:t>Phase I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/>
              <a:t>Förder-diagnostik</a:t>
            </a:r>
            <a:endParaRPr lang="de-DE" sz="1600"/>
          </a:p>
        </p:txBody>
      </p:sp>
      <p:sp>
        <p:nvSpPr>
          <p:cNvPr id="106510" name="Text Box 16"/>
          <p:cNvSpPr txBox="1">
            <a:spLocks noChangeArrowheads="1"/>
          </p:cNvSpPr>
          <p:nvPr/>
        </p:nvSpPr>
        <p:spPr bwMode="auto">
          <a:xfrm>
            <a:off x="3130550" y="2709863"/>
            <a:ext cx="1584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/>
              <a:t>Phase III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/>
              <a:t>Informations-suche</a:t>
            </a:r>
          </a:p>
          <a:p>
            <a:pPr algn="ctr" eaLnBrk="1" hangingPunct="1">
              <a:spcBef>
                <a:spcPct val="50000"/>
              </a:spcBef>
            </a:pPr>
            <a:endParaRPr lang="en-GB" sz="1600"/>
          </a:p>
        </p:txBody>
      </p:sp>
      <p:sp>
        <p:nvSpPr>
          <p:cNvPr id="106511" name="Text Box 17"/>
          <p:cNvSpPr txBox="1">
            <a:spLocks noChangeArrowheads="1"/>
          </p:cNvSpPr>
          <p:nvPr/>
        </p:nvSpPr>
        <p:spPr bwMode="auto">
          <a:xfrm>
            <a:off x="4427538" y="2709863"/>
            <a:ext cx="1584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/>
              <a:t>Phase IV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/>
              <a:t>Experten-    arbeit</a:t>
            </a:r>
          </a:p>
          <a:p>
            <a:pPr algn="ctr" eaLnBrk="1" hangingPunct="1">
              <a:spcBef>
                <a:spcPct val="50000"/>
              </a:spcBef>
            </a:pPr>
            <a:endParaRPr lang="en-GB" sz="1600"/>
          </a:p>
        </p:txBody>
      </p:sp>
      <p:sp>
        <p:nvSpPr>
          <p:cNvPr id="106512" name="Text Box 18"/>
          <p:cNvSpPr txBox="1">
            <a:spLocks noChangeArrowheads="1"/>
          </p:cNvSpPr>
          <p:nvPr/>
        </p:nvSpPr>
        <p:spPr bwMode="auto">
          <a:xfrm>
            <a:off x="5722938" y="2709863"/>
            <a:ext cx="1584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/>
              <a:t>Phase V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/>
              <a:t>Experten-  vortrag</a:t>
            </a:r>
          </a:p>
          <a:p>
            <a:pPr algn="ctr" eaLnBrk="1" hangingPunct="1">
              <a:spcBef>
                <a:spcPct val="50000"/>
              </a:spcBef>
            </a:pPr>
            <a:endParaRPr lang="en-GB" sz="1600"/>
          </a:p>
        </p:txBody>
      </p:sp>
      <p:sp>
        <p:nvSpPr>
          <p:cNvPr id="106513" name="Text Box 19"/>
          <p:cNvSpPr txBox="1">
            <a:spLocks noChangeArrowheads="1"/>
          </p:cNvSpPr>
          <p:nvPr/>
        </p:nvSpPr>
        <p:spPr bwMode="auto">
          <a:xfrm>
            <a:off x="7019925" y="2709863"/>
            <a:ext cx="15827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/>
              <a:t>Phase VI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/>
              <a:t>Projekt-evaluation</a:t>
            </a:r>
          </a:p>
          <a:p>
            <a:pPr algn="ctr" eaLnBrk="1" hangingPunct="1">
              <a:spcBef>
                <a:spcPct val="50000"/>
              </a:spcBef>
            </a:pPr>
            <a:endParaRPr lang="en-GB" sz="1600"/>
          </a:p>
        </p:txBody>
      </p:sp>
      <p:sp>
        <p:nvSpPr>
          <p:cNvPr id="106514" name="AutoShape 20"/>
          <p:cNvSpPr>
            <a:spLocks noChangeArrowheads="1"/>
          </p:cNvSpPr>
          <p:nvPr/>
        </p:nvSpPr>
        <p:spPr bwMode="auto">
          <a:xfrm>
            <a:off x="1979613" y="3862388"/>
            <a:ext cx="5184775" cy="1008062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6515" name="Text Box 21"/>
          <p:cNvSpPr txBox="1">
            <a:spLocks noChangeArrowheads="1"/>
          </p:cNvSpPr>
          <p:nvPr/>
        </p:nvSpPr>
        <p:spPr bwMode="auto">
          <a:xfrm>
            <a:off x="1835150" y="3862388"/>
            <a:ext cx="54006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/>
              <a:t>Strategien der Leistungsmotivierung (Interessen/Ziele etc.)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/>
              <a:t>Strategien der Selbststeuerung (Planung/Kontrolle etc.)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/>
              <a:t>Strategien der Informationsverarbeitung (Lesen/Schreiben etc.)</a:t>
            </a:r>
          </a:p>
        </p:txBody>
      </p:sp>
      <p:sp>
        <p:nvSpPr>
          <p:cNvPr id="106516" name="AutoShape 22"/>
          <p:cNvSpPr>
            <a:spLocks noChangeArrowheads="1"/>
          </p:cNvSpPr>
          <p:nvPr/>
        </p:nvSpPr>
        <p:spPr bwMode="auto">
          <a:xfrm>
            <a:off x="684213" y="3862388"/>
            <a:ext cx="1295400" cy="1008062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6517" name="AutoShape 23"/>
          <p:cNvSpPr>
            <a:spLocks noChangeArrowheads="1"/>
          </p:cNvSpPr>
          <p:nvPr/>
        </p:nvSpPr>
        <p:spPr bwMode="auto">
          <a:xfrm>
            <a:off x="7164388" y="3862388"/>
            <a:ext cx="1295400" cy="1008062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6518" name="Text Box 24"/>
          <p:cNvSpPr txBox="1">
            <a:spLocks noChangeArrowheads="1"/>
          </p:cNvSpPr>
          <p:nvPr/>
        </p:nvSpPr>
        <p:spPr bwMode="auto">
          <a:xfrm>
            <a:off x="611188" y="3862388"/>
            <a:ext cx="14398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Begabungen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Interessen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Lernkompetenz</a:t>
            </a:r>
          </a:p>
        </p:txBody>
      </p:sp>
      <p:sp>
        <p:nvSpPr>
          <p:cNvPr id="106519" name="Text Box 25"/>
          <p:cNvSpPr txBox="1">
            <a:spLocks noChangeArrowheads="1"/>
          </p:cNvSpPr>
          <p:nvPr/>
        </p:nvSpPr>
        <p:spPr bwMode="auto">
          <a:xfrm>
            <a:off x="7092950" y="3862388"/>
            <a:ext cx="1439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/>
              <a:t>Reflexion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/>
              <a:t> Transfer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400"/>
              <a:t>Lernkompetenz</a:t>
            </a:r>
          </a:p>
        </p:txBody>
      </p:sp>
      <p:sp>
        <p:nvSpPr>
          <p:cNvPr id="106520" name="AutoShape 26"/>
          <p:cNvSpPr>
            <a:spLocks noChangeArrowheads="1"/>
          </p:cNvSpPr>
          <p:nvPr/>
        </p:nvSpPr>
        <p:spPr bwMode="auto">
          <a:xfrm>
            <a:off x="539750" y="2349500"/>
            <a:ext cx="8064500" cy="35290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21" name="Rectangle 27"/>
          <p:cNvSpPr>
            <a:spLocks noChangeArrowheads="1"/>
          </p:cNvSpPr>
          <p:nvPr/>
        </p:nvSpPr>
        <p:spPr bwMode="auto">
          <a:xfrm>
            <a:off x="679450" y="5229225"/>
            <a:ext cx="65484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22" name="Text Box 28"/>
          <p:cNvSpPr txBox="1">
            <a:spLocks noChangeArrowheads="1"/>
          </p:cNvSpPr>
          <p:nvPr/>
        </p:nvSpPr>
        <p:spPr bwMode="auto">
          <a:xfrm>
            <a:off x="679450" y="5229225"/>
            <a:ext cx="7775575" cy="304800"/>
          </a:xfrm>
          <a:prstGeom prst="rect">
            <a:avLst/>
          </a:prstGeom>
          <a:solidFill>
            <a:srgbClr val="3366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schemeClr val="bg1"/>
                </a:solidFill>
              </a:rPr>
              <a:t>          </a:t>
            </a:r>
            <a:r>
              <a:rPr lang="de-DE" sz="1400" dirty="0">
                <a:solidFill>
                  <a:schemeClr val="bg1"/>
                </a:solidFill>
              </a:rPr>
              <a:t>Interessen bilden           -           Strategien fördern        -        Begabungen herausfordern</a:t>
            </a:r>
          </a:p>
        </p:txBody>
      </p:sp>
      <p:pic>
        <p:nvPicPr>
          <p:cNvPr id="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8004" y="5761038"/>
            <a:ext cx="829618" cy="95780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51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200" y="2582848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Bei Rückfragen oder Beratungsbedarf  stehen wir Ihnen und Ihren Kindern gerne zur Verfügung. Sie erreichen uns telefonisch in der Schule oder unter den Emailadressen </a:t>
            </a:r>
            <a:r>
              <a:rPr lang="de-DE" u="sng" dirty="0">
                <a:hlinkClick r:id="rId2"/>
              </a:rPr>
              <a:t>undine.koesters@whg.ms.de</a:t>
            </a:r>
            <a:r>
              <a:rPr lang="de-DE" dirty="0" smtClean="0"/>
              <a:t>, </a:t>
            </a:r>
            <a:r>
              <a:rPr lang="de-DE" u="sng" dirty="0">
                <a:hlinkClick r:id="rId3"/>
              </a:rPr>
              <a:t>julia.kreth@whg.ms.de</a:t>
            </a:r>
            <a:r>
              <a:rPr lang="de-DE" dirty="0"/>
              <a:t> </a:t>
            </a:r>
            <a:r>
              <a:rPr lang="de-DE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Gerne können wir uns auch in der Schule zu einem persönlichen Gespräch treffen.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00FF"/>
                </a:solidFill>
              </a:rPr>
              <a:t>Wir freuen uns auf die </a:t>
            </a:r>
            <a:br>
              <a:rPr lang="de-DE" dirty="0" smtClean="0">
                <a:solidFill>
                  <a:srgbClr val="0000FF"/>
                </a:solidFill>
              </a:rPr>
            </a:br>
            <a:r>
              <a:rPr lang="de-DE" dirty="0" smtClean="0">
                <a:solidFill>
                  <a:srgbClr val="0000FF"/>
                </a:solidFill>
              </a:rPr>
              <a:t>Schülerinnen und Schüler mit ihren spannende Themen 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8004" y="5761038"/>
            <a:ext cx="829618" cy="95780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Kösters 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3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Macintosh PowerPoint</Application>
  <PresentationFormat>Bildschirmpräsentation (4:3)</PresentationFormat>
  <Paragraphs>76</Paragraphs>
  <Slides>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PowerPoint-Präsentation</vt:lpstr>
      <vt:lpstr>Grundidee des FFP   </vt:lpstr>
      <vt:lpstr>PowerPoint-Präsentation</vt:lpstr>
      <vt:lpstr>FFP Kompetenzen</vt:lpstr>
      <vt:lpstr>PowerPoint-Präsentation</vt:lpstr>
      <vt:lpstr> Wir freuen uns auf die  Schülerinnen und Schüler mit ihren spannende Themen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Undine Kösters</dc:creator>
  <cp:lastModifiedBy>Undine Kösters</cp:lastModifiedBy>
  <cp:revision>10</cp:revision>
  <dcterms:created xsi:type="dcterms:W3CDTF">2020-11-12T16:24:05Z</dcterms:created>
  <dcterms:modified xsi:type="dcterms:W3CDTF">2021-11-22T13:42:58Z</dcterms:modified>
</cp:coreProperties>
</file>